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26"/>
  </p:handoutMasterIdLst>
  <p:sldIdLst>
    <p:sldId id="525" r:id="rId3"/>
    <p:sldId id="568" r:id="rId5"/>
    <p:sldId id="596" r:id="rId6"/>
    <p:sldId id="579" r:id="rId7"/>
    <p:sldId id="586" r:id="rId8"/>
    <p:sldId id="582" r:id="rId9"/>
    <p:sldId id="581" r:id="rId10"/>
    <p:sldId id="592" r:id="rId11"/>
    <p:sldId id="591" r:id="rId12"/>
    <p:sldId id="602" r:id="rId13"/>
    <p:sldId id="603" r:id="rId14"/>
    <p:sldId id="604" r:id="rId15"/>
    <p:sldId id="598" r:id="rId16"/>
    <p:sldId id="619" r:id="rId17"/>
    <p:sldId id="621" r:id="rId18"/>
    <p:sldId id="620" r:id="rId19"/>
    <p:sldId id="599" r:id="rId20"/>
    <p:sldId id="600" r:id="rId21"/>
    <p:sldId id="601" r:id="rId22"/>
    <p:sldId id="616" r:id="rId23"/>
    <p:sldId id="558" r:id="rId24"/>
    <p:sldId id="585" r:id="rId25"/>
  </p:sldIdLst>
  <p:sldSz cx="12192000" cy="6858000"/>
  <p:notesSz cx="6858000" cy="9144000"/>
  <p:embeddedFontLst>
    <p:embeddedFont>
      <p:font typeface="HarmonyOS Sans SC Medium" panose="00000600000000000000" charset="-122"/>
      <p:regular r:id="rId30"/>
    </p:embeddedFont>
  </p:embeddedFontLst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7" userDrawn="1">
          <p15:clr>
            <a:srgbClr val="A4A3A4"/>
          </p15:clr>
        </p15:guide>
        <p15:guide id="2" pos="37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86F58"/>
    <a:srgbClr val="FFE18F"/>
    <a:srgbClr val="EDEDED"/>
    <a:srgbClr val="EFEFEF"/>
    <a:srgbClr val="A9E2FD"/>
    <a:srgbClr val="74AFCB"/>
    <a:srgbClr val="156389"/>
    <a:srgbClr val="0F1D1A"/>
    <a:srgbClr val="D36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21" d="100"/>
          <a:sy n="121" d="100"/>
        </p:scale>
        <p:origin x="595" y="86"/>
      </p:cViewPr>
      <p:guideLst>
        <p:guide orient="horz" pos="2267"/>
        <p:guide pos="377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gs" Target="tags/tag121.xml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Arial" panose="020B0604020202020204" pitchFamily="34" charset="0"/>
              </a:defRPr>
            </a:lvl1pPr>
          </a:lstStyle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tags" Target="../tags/tag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5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1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png"/><Relationship Id="rId8" Type="http://schemas.openxmlformats.org/officeDocument/2006/relationships/image" Target="../media/image22.png"/><Relationship Id="rId7" Type="http://schemas.openxmlformats.org/officeDocument/2006/relationships/tags" Target="../tags/tag77.xml"/><Relationship Id="rId6" Type="http://schemas.openxmlformats.org/officeDocument/2006/relationships/image" Target="../media/image14.png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8.xml"/><Relationship Id="rId1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81.xml"/><Relationship Id="rId3" Type="http://schemas.openxmlformats.org/officeDocument/2006/relationships/image" Target="../media/image24.png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85.xml"/><Relationship Id="rId6" Type="http://schemas.openxmlformats.org/officeDocument/2006/relationships/tags" Target="../tags/tag8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image" Target="../media/image31.png"/><Relationship Id="rId7" Type="http://schemas.openxmlformats.org/officeDocument/2006/relationships/image" Target="../media/image30.png"/><Relationship Id="rId6" Type="http://schemas.openxmlformats.org/officeDocument/2006/relationships/tags" Target="../tags/tag88.xml"/><Relationship Id="rId5" Type="http://schemas.openxmlformats.org/officeDocument/2006/relationships/image" Target="../media/image29.png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image" Target="../media/image25.png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90.xml"/><Relationship Id="rId1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95.xml"/><Relationship Id="rId7" Type="http://schemas.openxmlformats.org/officeDocument/2006/relationships/tags" Target="../tags/tag94.xml"/><Relationship Id="rId6" Type="http://schemas.openxmlformats.org/officeDocument/2006/relationships/tags" Target="../tags/tag9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0" Type="http://schemas.openxmlformats.org/officeDocument/2006/relationships/notesSlide" Target="../notesSlides/notesSlide5.xml"/><Relationship Id="rId1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image" Target="../media/image36.png"/><Relationship Id="rId7" Type="http://schemas.openxmlformats.org/officeDocument/2006/relationships/tags" Target="../tags/tag100.xml"/><Relationship Id="rId6" Type="http://schemas.openxmlformats.org/officeDocument/2006/relationships/image" Target="../media/image35.png"/><Relationship Id="rId5" Type="http://schemas.openxmlformats.org/officeDocument/2006/relationships/tags" Target="../tags/tag99.xml"/><Relationship Id="rId4" Type="http://schemas.openxmlformats.org/officeDocument/2006/relationships/image" Target="../media/image34.png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103.xml"/><Relationship Id="rId10" Type="http://schemas.openxmlformats.org/officeDocument/2006/relationships/tags" Target="../tags/tag102.xml"/><Relationship Id="rId1" Type="http://schemas.openxmlformats.org/officeDocument/2006/relationships/tags" Target="../tags/tag96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109.xml"/><Relationship Id="rId7" Type="http://schemas.openxmlformats.org/officeDocument/2006/relationships/tags" Target="../tags/tag108.xml"/><Relationship Id="rId6" Type="http://schemas.openxmlformats.org/officeDocument/2006/relationships/image" Target="../media/image36.png"/><Relationship Id="rId5" Type="http://schemas.openxmlformats.org/officeDocument/2006/relationships/tags" Target="../tags/tag107.xml"/><Relationship Id="rId4" Type="http://schemas.openxmlformats.org/officeDocument/2006/relationships/image" Target="../media/image37.png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tags" Target="../tags/tag104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36.png"/><Relationship Id="rId8" Type="http://schemas.openxmlformats.org/officeDocument/2006/relationships/tags" Target="../tags/tag115.xml"/><Relationship Id="rId7" Type="http://schemas.openxmlformats.org/officeDocument/2006/relationships/tags" Target="../tags/tag114.xml"/><Relationship Id="rId6" Type="http://schemas.openxmlformats.org/officeDocument/2006/relationships/image" Target="../media/image35.png"/><Relationship Id="rId5" Type="http://schemas.openxmlformats.org/officeDocument/2006/relationships/tags" Target="../tags/tag113.xml"/><Relationship Id="rId4" Type="http://schemas.openxmlformats.org/officeDocument/2006/relationships/image" Target="../media/image38.png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117.xml"/><Relationship Id="rId10" Type="http://schemas.openxmlformats.org/officeDocument/2006/relationships/tags" Target="../tags/tag116.xml"/><Relationship Id="rId1" Type="http://schemas.openxmlformats.org/officeDocument/2006/relationships/tags" Target="../tags/tag110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8.xml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9.xml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20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image" Target="../media/image4.png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12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image" Target="../media/image5.png"/><Relationship Id="rId2" Type="http://schemas.openxmlformats.org/officeDocument/2006/relationships/tags" Target="../tags/tag14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tags" Target="../tags/tag1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image" Target="../media/image7.png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32.xml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tags" Target="../tags/tag2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image" Target="../media/image8.png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46.xml"/><Relationship Id="rId16" Type="http://schemas.openxmlformats.org/officeDocument/2006/relationships/tags" Target="../tags/tag45.xml"/><Relationship Id="rId15" Type="http://schemas.openxmlformats.org/officeDocument/2006/relationships/image" Target="../media/image10.png"/><Relationship Id="rId14" Type="http://schemas.openxmlformats.org/officeDocument/2006/relationships/tags" Target="../tags/tag44.xml"/><Relationship Id="rId13" Type="http://schemas.openxmlformats.org/officeDocument/2006/relationships/tags" Target="../tags/tag43.xml"/><Relationship Id="rId12" Type="http://schemas.openxmlformats.org/officeDocument/2006/relationships/tags" Target="../tags/tag42.xml"/><Relationship Id="rId11" Type="http://schemas.openxmlformats.org/officeDocument/2006/relationships/tags" Target="../tags/tag41.xml"/><Relationship Id="rId10" Type="http://schemas.openxmlformats.org/officeDocument/2006/relationships/image" Target="../media/image9.png"/><Relationship Id="rId1" Type="http://schemas.openxmlformats.org/officeDocument/2006/relationships/tags" Target="../tags/tag3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image" Target="../media/image11.png"/><Relationship Id="rId2" Type="http://schemas.openxmlformats.org/officeDocument/2006/relationships/tags" Target="../tags/tag48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57.xml"/><Relationship Id="rId11" Type="http://schemas.openxmlformats.org/officeDocument/2006/relationships/tags" Target="../tags/tag56.xml"/><Relationship Id="rId10" Type="http://schemas.openxmlformats.org/officeDocument/2006/relationships/tags" Target="../tags/tag55.xml"/><Relationship Id="rId1" Type="http://schemas.openxmlformats.org/officeDocument/2006/relationships/tags" Target="../tags/tag47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" Type="http://schemas.openxmlformats.org/officeDocument/2006/relationships/image" Target="../media/image12.png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67.xml"/><Relationship Id="rId12" Type="http://schemas.openxmlformats.org/officeDocument/2006/relationships/tags" Target="../tags/tag66.xml"/><Relationship Id="rId11" Type="http://schemas.openxmlformats.org/officeDocument/2006/relationships/image" Target="../media/image14.png"/><Relationship Id="rId10" Type="http://schemas.openxmlformats.org/officeDocument/2006/relationships/tags" Target="../tags/tag65.xml"/><Relationship Id="rId1" Type="http://schemas.openxmlformats.org/officeDocument/2006/relationships/tags" Target="../tags/tag58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70.xml"/><Relationship Id="rId3" Type="http://schemas.openxmlformats.org/officeDocument/2006/relationships/image" Target="../media/image15.png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494020" y="2235835"/>
            <a:ext cx="61194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ONLINE FRUITS STORE</a:t>
            </a:r>
            <a:endParaRPr lang="en-US" sz="5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494020" y="4404995"/>
            <a:ext cx="611949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GROUP 14</a:t>
            </a:r>
            <a:endParaRPr 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蔡杰超</a:t>
            </a:r>
            <a:r>
              <a:rPr lang="en-US" altLang="zh-CN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2230026003 </a:t>
            </a:r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胡云珂</a:t>
            </a:r>
            <a:r>
              <a:rPr lang="en-US" altLang="zh-CN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2230026053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曹逸玮</a:t>
            </a:r>
            <a:r>
              <a:rPr lang="en-US" altLang="zh-CN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2230026008 </a:t>
            </a:r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丁书萱</a:t>
            </a:r>
            <a:r>
              <a:rPr lang="en-US" altLang="zh-CN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2230026232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阮卓为</a:t>
            </a:r>
            <a:r>
              <a:rPr lang="en-US" altLang="zh-CN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2230026133 </a:t>
            </a:r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沐阳</a:t>
            </a:r>
            <a:r>
              <a:rPr lang="en-US" altLang="zh-CN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2230026127</a:t>
            </a:r>
            <a:endParaRPr lang="en-US" altLang="zh-CN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46363" y="24482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Cart of seller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637" y="1049962"/>
            <a:ext cx="9855707" cy="374669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253345" y="2895600"/>
            <a:ext cx="1239982" cy="3662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867401" y="2895600"/>
            <a:ext cx="658090" cy="3662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095917" y="2895600"/>
            <a:ext cx="893790" cy="3662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箭头: 右 9"/>
          <p:cNvSpPr/>
          <p:nvPr/>
        </p:nvSpPr>
        <p:spPr>
          <a:xfrm rot="5400000">
            <a:off x="3915256" y="3855505"/>
            <a:ext cx="1483294" cy="28611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927499" y="4687713"/>
            <a:ext cx="28419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·name of </a:t>
            </a:r>
            <a:r>
              <a:rPr lang="en-US" altLang="zh-CN" sz="1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fruit to be sold</a:t>
            </a:r>
            <a:endParaRPr lang="en-US" altLang="zh-CN" sz="1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·selling price / kg</a:t>
            </a:r>
            <a:endParaRPr lang="zh-CN" altLang="en-US" dirty="0"/>
          </a:p>
        </p:txBody>
      </p:sp>
      <p:sp>
        <p:nvSpPr>
          <p:cNvPr id="13" name="箭头: 右 12"/>
          <p:cNvSpPr/>
          <p:nvPr/>
        </p:nvSpPr>
        <p:spPr>
          <a:xfrm rot="5400000">
            <a:off x="5476709" y="3855505"/>
            <a:ext cx="1483294" cy="28611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/>
              <p:cNvSpPr txBox="1"/>
              <p:nvPr/>
            </p:nvSpPr>
            <p:spPr>
              <a:xfrm>
                <a:off x="5769440" y="4732196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dirty="0">
                    <a:solidFill>
                      <a:srgbClr val="386F58"/>
                    </a:solidFill>
                    <a:latin typeface="HarmonyOS Sans SC Medium" panose="00000600000000000000" charset="-122"/>
                    <a:ea typeface="HarmonyOS Sans SC Medium" panose="00000600000000000000" charset="-122"/>
                    <a:sym typeface="HarmonyOS Sans SC Medium" panose="00000600000000000000" charset="-122"/>
                  </a:rPr>
                  <a:t>·adding(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HarmonyOS Sans SC Medium" panose="00000600000000000000" charset="-122"/>
                      </a:rPr>
                      <m:t>≤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HarmonyOS Sans SC Medium" panose="00000600000000000000" charset="-122"/>
                      </a:rPr>
                      <m:t>100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HarmonyOS Sans SC Medium" panose="00000600000000000000" charset="-122"/>
                      </a:rPr>
                      <m:t> 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HarmonyOS Sans SC Medium" panose="00000600000000000000" charset="-122"/>
                      </a:rPr>
                      <m:t>𝑘𝑔</m:t>
                    </m:r>
                  </m:oMath>
                </a14:m>
                <a:r>
                  <a:rPr lang="en-US" altLang="zh-CN" dirty="0">
                    <a:solidFill>
                      <a:srgbClr val="386F58"/>
                    </a:solidFill>
                    <a:latin typeface="HarmonyOS Sans SC Medium" panose="00000600000000000000" charset="-122"/>
                    <a:ea typeface="HarmonyOS Sans SC Medium" panose="00000600000000000000" charset="-122"/>
                    <a:sym typeface="HarmonyOS Sans SC Medium" panose="00000600000000000000" charset="-122"/>
                  </a:rPr>
                  <a:t>) / dropping(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HarmonyOS Sans SC Medium" panose="00000600000000000000" charset="-122"/>
                      </a:rPr>
                      <m:t>≥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HarmonyOS Sans SC Medium" panose="00000600000000000000" charset="-122"/>
                      </a:rPr>
                      <m:t>0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HarmonyOS Sans SC Medium" panose="00000600000000000000" charset="-122"/>
                      </a:rPr>
                      <m:t> 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HarmonyOS Sans SC Medium" panose="00000600000000000000" charset="-122"/>
                      </a:rPr>
                      <m:t>𝑘𝑔</m:t>
                    </m:r>
                  </m:oMath>
                </a14:m>
                <a:r>
                  <a:rPr lang="en-US" altLang="zh-CN" dirty="0">
                    <a:solidFill>
                      <a:srgbClr val="386F58"/>
                    </a:solidFill>
                    <a:latin typeface="HarmonyOS Sans SC Medium" panose="00000600000000000000" charset="-122"/>
                    <a:ea typeface="HarmonyOS Sans SC Medium" panose="00000600000000000000" charset="-122"/>
                    <a:sym typeface="HarmonyOS Sans SC Medium" panose="00000600000000000000" charset="-122"/>
                  </a:rPr>
                  <a:t>) the amount</a:t>
                </a:r>
                <a:endParaRPr lang="zh-CN" altLang="en-US" dirty="0"/>
              </a:p>
            </p:txBody>
          </p:sp>
        </mc:Choice>
        <mc:Fallback>
          <p:sp>
            <p:nvSpPr>
              <p:cNvPr id="15" name="文本框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9440" y="4732196"/>
                <a:ext cx="6096000" cy="369332"/>
              </a:xfrm>
              <a:prstGeom prst="rect">
                <a:avLst/>
              </a:prstGeom>
              <a:blipFill rotWithShape="1">
                <a:blip r:embed="rId2"/>
                <a:stretch>
                  <a:fillRect l="-8" t="-48" r="8" b="1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箭头: 右 15"/>
          <p:cNvSpPr/>
          <p:nvPr/>
        </p:nvSpPr>
        <p:spPr>
          <a:xfrm>
            <a:off x="7989708" y="2933613"/>
            <a:ext cx="669384" cy="28611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8625967" y="278266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Giving up selling such kind 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of fruit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542812" y="4049915"/>
            <a:ext cx="893790" cy="3662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右 19"/>
          <p:cNvSpPr/>
          <p:nvPr/>
        </p:nvSpPr>
        <p:spPr>
          <a:xfrm>
            <a:off x="8436602" y="4108766"/>
            <a:ext cx="669384" cy="28611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9105986" y="4049915"/>
            <a:ext cx="73599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Clicking to confirm selling</a:t>
            </a:r>
            <a:endParaRPr lang="en-US" altLang="zh-CN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sym typeface="HarmonyOS Sans SC Medium" panose="00000600000000000000" charset="-122"/>
            </a:endParaRPr>
          </a:p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&amp; receive a receipt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10" y="662996"/>
            <a:ext cx="11617453" cy="220373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63237" y="16169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Receipt of seller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579246" y="1711036"/>
            <a:ext cx="893790" cy="37862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箭头: 右 7"/>
          <p:cNvSpPr/>
          <p:nvPr/>
        </p:nvSpPr>
        <p:spPr>
          <a:xfrm rot="5400000">
            <a:off x="-91593" y="2081301"/>
            <a:ext cx="1463161" cy="26242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529386" y="692665"/>
            <a:ext cx="12349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Sold type</a:t>
            </a:r>
            <a:endParaRPr lang="zh-CN" altLang="en-US" dirty="0"/>
          </a:p>
        </p:txBody>
      </p:sp>
      <p:sp>
        <p:nvSpPr>
          <p:cNvPr id="11" name="箭头: 右 10"/>
          <p:cNvSpPr/>
          <p:nvPr/>
        </p:nvSpPr>
        <p:spPr>
          <a:xfrm rot="16200000">
            <a:off x="1676289" y="1240470"/>
            <a:ext cx="678712" cy="26242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50932" y="953301"/>
            <a:ext cx="1037319" cy="52763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0932" y="3001972"/>
            <a:ext cx="23221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Basic information:</a:t>
            </a:r>
            <a:endParaRPr lang="en-US" altLang="zh-CN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sym typeface="HarmonyOS Sans SC Medium" panose="00000600000000000000" charset="-122"/>
            </a:endParaRPr>
          </a:p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·date of purchase</a:t>
            </a:r>
            <a:endParaRPr lang="en-US" altLang="zh-CN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sym typeface="HarmonyOS Sans SC Medium" panose="00000600000000000000" charset="-122"/>
            </a:endParaRPr>
          </a:p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·purchaser’s name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8308037" y="1622804"/>
            <a:ext cx="893790" cy="555086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箭头: 右 15"/>
          <p:cNvSpPr/>
          <p:nvPr/>
        </p:nvSpPr>
        <p:spPr>
          <a:xfrm rot="16200000">
            <a:off x="8415576" y="1120783"/>
            <a:ext cx="678712" cy="26242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7819610" y="55742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The sold amount / kg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105373" y="1605277"/>
            <a:ext cx="893790" cy="555086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右 19"/>
          <p:cNvSpPr/>
          <p:nvPr/>
        </p:nvSpPr>
        <p:spPr>
          <a:xfrm rot="16200000">
            <a:off x="5223456" y="1120783"/>
            <a:ext cx="678712" cy="26242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4457134" y="392273"/>
            <a:ext cx="69573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Price of each fruit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4441293" y="2320118"/>
            <a:ext cx="893790" cy="36933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0176171" y="2320118"/>
            <a:ext cx="893790" cy="36933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箭头: 直角上 24"/>
          <p:cNvSpPr/>
          <p:nvPr/>
        </p:nvSpPr>
        <p:spPr>
          <a:xfrm rot="5400000">
            <a:off x="5343607" y="2226139"/>
            <a:ext cx="517341" cy="1471631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箭头: 直角上 25"/>
          <p:cNvSpPr/>
          <p:nvPr/>
        </p:nvSpPr>
        <p:spPr>
          <a:xfrm rot="16200000" flipH="1">
            <a:off x="9360506" y="1856718"/>
            <a:ext cx="517341" cy="2182805"/>
          </a:xfrm>
          <a:prstGeom prst="bent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6697476" y="2898185"/>
            <a:ext cx="69573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Total price</a:t>
            </a:r>
            <a:endParaRPr lang="zh-CN" altLang="en-US" dirty="0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633" y="3206962"/>
            <a:ext cx="1911448" cy="252743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711" y="4218693"/>
            <a:ext cx="4102311" cy="1803493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4754832" y="4201540"/>
            <a:ext cx="811081" cy="1889744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箭头: 右 37"/>
          <p:cNvSpPr/>
          <p:nvPr/>
        </p:nvSpPr>
        <p:spPr>
          <a:xfrm>
            <a:off x="5552268" y="5256621"/>
            <a:ext cx="678712" cy="26242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6320389" y="5148616"/>
            <a:ext cx="24086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The inventory </a:t>
            </a:r>
            <a:r>
              <a:rPr lang="en-US" altLang="zh-CN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increases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2" name="箭头: 右 41"/>
          <p:cNvSpPr/>
          <p:nvPr/>
        </p:nvSpPr>
        <p:spPr>
          <a:xfrm rot="10800000">
            <a:off x="8446775" y="5331564"/>
            <a:ext cx="1108242" cy="369332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5" r="15828" b="8034"/>
          <a:stretch>
            <a:fillRect/>
          </a:stretch>
        </p:blipFill>
        <p:spPr>
          <a:xfrm>
            <a:off x="7245926" y="512618"/>
            <a:ext cx="1285807" cy="175952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29491" y="7358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Backend process of buying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6" name="TextBox 11"/>
          <p:cNvSpPr/>
          <p:nvPr>
            <p:custDataLst>
              <p:tags r:id="rId2"/>
            </p:custDataLst>
          </p:nvPr>
        </p:nvSpPr>
        <p:spPr>
          <a:xfrm>
            <a:off x="637136" y="2618348"/>
            <a:ext cx="4288155" cy="1337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Receiving seller’s information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and creating a </a:t>
            </a:r>
            <a:r>
              <a:rPr lang="en-US" altLang="zh-CN" b="1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new row</a:t>
            </a:r>
            <a:endParaRPr lang="en-US" altLang="zh-CN" b="1" dirty="0">
              <a:solidFill>
                <a:srgbClr val="FF0000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in the SQL “cart _ seller”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9" name="TextBox 11"/>
          <p:cNvSpPr/>
          <p:nvPr>
            <p:custDataLst>
              <p:tags r:id="rId3"/>
            </p:custDataLst>
          </p:nvPr>
        </p:nvSpPr>
        <p:spPr>
          <a:xfrm>
            <a:off x="637136" y="4880436"/>
            <a:ext cx="4288155" cy="1337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Printing out receipt according to data in “cart _ seller” and </a:t>
            </a:r>
            <a:r>
              <a:rPr lang="en-US" altLang="zh-CN" b="1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refreshing the inventory</a:t>
            </a: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 in SQL “fruit”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11" name="右箭头 9"/>
          <p:cNvSpPr/>
          <p:nvPr>
            <p:custDataLst>
              <p:tags r:id="rId4"/>
            </p:custDataLst>
          </p:nvPr>
        </p:nvSpPr>
        <p:spPr>
          <a:xfrm rot="5400000">
            <a:off x="1883670" y="4315661"/>
            <a:ext cx="862330" cy="427240"/>
          </a:xfrm>
          <a:prstGeom prst="rightArrow">
            <a:avLst/>
          </a:prstGeom>
          <a:solidFill>
            <a:srgbClr val="386F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349096" y="4908375"/>
            <a:ext cx="4642485" cy="122301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288299" y="706544"/>
            <a:ext cx="6096000" cy="460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Sellers log in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27" name="右箭头 9"/>
          <p:cNvSpPr/>
          <p:nvPr>
            <p:custDataLst>
              <p:tags r:id="rId7"/>
            </p:custDataLst>
          </p:nvPr>
        </p:nvSpPr>
        <p:spPr>
          <a:xfrm rot="5400000">
            <a:off x="1420343" y="1681861"/>
            <a:ext cx="1223196" cy="423083"/>
          </a:xfrm>
          <a:prstGeom prst="rightArrow">
            <a:avLst/>
          </a:prstGeom>
          <a:solidFill>
            <a:srgbClr val="386F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096" y="2433140"/>
            <a:ext cx="1659888" cy="2096141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943" y="3055910"/>
            <a:ext cx="3289469" cy="539778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300310" y="5504815"/>
            <a:ext cx="10988040" cy="11226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Show the </a:t>
            </a:r>
            <a:r>
              <a:rPr lang="en-US" altLang="zh-CN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inventory</a:t>
            </a:r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in a table: how much (in kg) we have, our selling price and our buying price for each fruit.</a:t>
            </a:r>
            <a:r>
              <a:rPr lang="en-US" altLang="zh-CN" sz="2800" dirty="0">
                <a:sym typeface="+mn-ea"/>
              </a:rPr>
              <a:t> </a:t>
            </a:r>
            <a:endParaRPr lang="en-US" altLang="zh-CN" sz="2800" dirty="0"/>
          </a:p>
          <a:p>
            <a:endParaRPr lang="en-US" altLang="zh-CN" sz="2800" dirty="0"/>
          </a:p>
          <a:p>
            <a:endParaRPr lang="en-US" altLang="zh-CN"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sp>
        <p:nvSpPr>
          <p:cNvPr id="4" name="稻壳夜秋https://www.docer.com/works?userid=555357443"/>
          <p:cNvSpPr txBox="1"/>
          <p:nvPr>
            <p:custDataLst>
              <p:tags r:id="rId2"/>
            </p:custDataLst>
          </p:nvPr>
        </p:nvSpPr>
        <p:spPr>
          <a:xfrm>
            <a:off x="199678" y="89650"/>
            <a:ext cx="5648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Admin</a:t>
            </a:r>
            <a:endParaRPr lang="en-US" altLang="zh-CN" sz="36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765" y="736600"/>
            <a:ext cx="12216765" cy="44342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811179" y="6315393"/>
            <a:ext cx="1303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cap="all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曹逸玮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t="59" r="46422" b="-78"/>
          <a:stretch>
            <a:fillRect/>
          </a:stretch>
        </p:blipFill>
        <p:spPr>
          <a:xfrm>
            <a:off x="276225" y="2143760"/>
            <a:ext cx="5837555" cy="2894965"/>
          </a:xfrm>
          <a:prstGeom prst="rect">
            <a:avLst/>
          </a:prstGeom>
        </p:spPr>
      </p:pic>
      <p:sp>
        <p:nvSpPr>
          <p:cNvPr id="4" name="稻壳夜秋https://www.docer.com/works?userid=555357443"/>
          <p:cNvSpPr txBox="1"/>
          <p:nvPr>
            <p:custDataLst>
              <p:tags r:id="rId2"/>
            </p:custDataLst>
          </p:nvPr>
        </p:nvSpPr>
        <p:spPr>
          <a:xfrm>
            <a:off x="89247" y="80645"/>
            <a:ext cx="5634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 Cash flow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412086" y="5461070"/>
            <a:ext cx="108134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The cash flow of the fruit store is displayed in the upper left corner</a:t>
            </a:r>
            <a:endParaRPr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30" y="822960"/>
            <a:ext cx="5332095" cy="81788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840" y="548005"/>
            <a:ext cx="5593715" cy="1864995"/>
          </a:xfrm>
          <a:prstGeom prst="rect">
            <a:avLst/>
          </a:prstGeom>
        </p:spPr>
      </p:pic>
      <p:sp>
        <p:nvSpPr>
          <p:cNvPr id="14" name="左箭头 8"/>
          <p:cNvSpPr/>
          <p:nvPr>
            <p:custDataLst>
              <p:tags r:id="rId6"/>
            </p:custDataLst>
          </p:nvPr>
        </p:nvSpPr>
        <p:spPr>
          <a:xfrm rot="20326414">
            <a:off x="3956206" y="1864948"/>
            <a:ext cx="1322931" cy="45163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0973425" y="6333197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曹逸玮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475" y="858520"/>
            <a:ext cx="7628255" cy="36322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t="59" r="46422" b="-78"/>
          <a:stretch>
            <a:fillRect/>
          </a:stretch>
        </p:blipFill>
        <p:spPr>
          <a:xfrm>
            <a:off x="291947" y="2350162"/>
            <a:ext cx="4775326" cy="2367934"/>
          </a:xfrm>
          <a:prstGeom prst="rect">
            <a:avLst/>
          </a:prstGeom>
        </p:spPr>
      </p:pic>
      <p:sp>
        <p:nvSpPr>
          <p:cNvPr id="4" name="稻壳夜秋https://www.docer.com/works?userid=555357443"/>
          <p:cNvSpPr txBox="1"/>
          <p:nvPr>
            <p:custDataLst>
              <p:tags r:id="rId3"/>
            </p:custDataLst>
          </p:nvPr>
        </p:nvSpPr>
        <p:spPr>
          <a:xfrm>
            <a:off x="89247" y="80645"/>
            <a:ext cx="5634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 Cash flow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367943" y="5043170"/>
            <a:ext cx="108134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total purchas</a:t>
            </a:r>
            <a:r>
              <a:rPr lang="en-US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ing</a:t>
            </a:r>
            <a:r>
              <a:rPr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price </a:t>
            </a:r>
            <a:r>
              <a:rPr lang="en-US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is </a:t>
            </a:r>
            <a:r>
              <a:rPr lang="en-US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added</a:t>
            </a:r>
            <a:r>
              <a:rPr lang="en-US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</a:t>
            </a:r>
            <a:r>
              <a:rPr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to the cash flow amount.</a:t>
            </a:r>
            <a:endParaRPr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  <a:p>
            <a:r>
              <a:rPr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Each time a seller sells to us, the total selling price </a:t>
            </a:r>
            <a:r>
              <a:rPr lang="en-US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is </a:t>
            </a:r>
            <a:r>
              <a:rPr lang="en-US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subtracted </a:t>
            </a:r>
            <a:r>
              <a:rPr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from </a:t>
            </a:r>
            <a:r>
              <a:rPr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the cash flow amount.</a:t>
            </a:r>
            <a:endParaRPr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rcRect l="9406" r="-26124" b="2908"/>
          <a:stretch>
            <a:fillRect/>
          </a:stretch>
        </p:blipFill>
        <p:spPr>
          <a:xfrm>
            <a:off x="4020820" y="80645"/>
            <a:ext cx="10304145" cy="763270"/>
          </a:xfrm>
          <a:prstGeom prst="rect">
            <a:avLst/>
          </a:prstGeom>
        </p:spPr>
      </p:pic>
      <p:sp>
        <p:nvSpPr>
          <p:cNvPr id="9" name="左箭头 8"/>
          <p:cNvSpPr/>
          <p:nvPr>
            <p:custDataLst>
              <p:tags r:id="rId6"/>
            </p:custDataLst>
          </p:nvPr>
        </p:nvSpPr>
        <p:spPr>
          <a:xfrm rot="19385047">
            <a:off x="2779342" y="1371218"/>
            <a:ext cx="1322931" cy="45163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8133008" y="437515"/>
            <a:ext cx="2084777" cy="876130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020" y="2682608"/>
            <a:ext cx="3063505" cy="89923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317" y="2608037"/>
            <a:ext cx="4845186" cy="1523017"/>
          </a:xfrm>
          <a:prstGeom prst="rect">
            <a:avLst/>
          </a:prstGeom>
        </p:spPr>
      </p:pic>
      <p:sp>
        <p:nvSpPr>
          <p:cNvPr id="15" name="左箭头 8"/>
          <p:cNvSpPr/>
          <p:nvPr>
            <p:custDataLst>
              <p:tags r:id="rId9"/>
            </p:custDataLst>
          </p:nvPr>
        </p:nvSpPr>
        <p:spPr>
          <a:xfrm rot="10800000">
            <a:off x="7862174" y="2945306"/>
            <a:ext cx="871467" cy="37384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518357" y="1924097"/>
            <a:ext cx="505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If seller sell a mango the cash flow will be 990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10627360" y="629157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曹逸玮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t="59" r="46422" b="-78"/>
          <a:stretch>
            <a:fillRect/>
          </a:stretch>
        </p:blipFill>
        <p:spPr>
          <a:xfrm>
            <a:off x="301099" y="799025"/>
            <a:ext cx="6532245" cy="3239135"/>
          </a:xfrm>
          <a:prstGeom prst="rect">
            <a:avLst/>
          </a:prstGeom>
        </p:spPr>
      </p:pic>
      <p:sp>
        <p:nvSpPr>
          <p:cNvPr id="4" name="稻壳夜秋https://www.docer.com/works?userid=555357443"/>
          <p:cNvSpPr txBox="1"/>
          <p:nvPr>
            <p:custDataLst>
              <p:tags r:id="rId2"/>
            </p:custDataLst>
          </p:nvPr>
        </p:nvSpPr>
        <p:spPr>
          <a:xfrm>
            <a:off x="89247" y="90805"/>
            <a:ext cx="5634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 Cash flow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7326038" y="1236267"/>
            <a:ext cx="4311650" cy="23533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give the warning if we try to buy fruits that cash flow </a:t>
            </a:r>
            <a:r>
              <a:rPr lang="en-US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cannot afford</a:t>
            </a:r>
            <a:endParaRPr lang="en-US" sz="2800" dirty="0">
              <a:solidFill>
                <a:srgbClr val="FF0000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6038" y="3697788"/>
            <a:ext cx="3671088" cy="108817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rcRect l="3388" t="853" r="33041" b="6780"/>
          <a:stretch>
            <a:fillRect/>
          </a:stretch>
        </p:blipFill>
        <p:spPr>
          <a:xfrm>
            <a:off x="0" y="4338984"/>
            <a:ext cx="5417870" cy="1684722"/>
          </a:xfrm>
          <a:prstGeom prst="rect">
            <a:avLst/>
          </a:prstGeom>
        </p:spPr>
      </p:pic>
      <p:sp>
        <p:nvSpPr>
          <p:cNvPr id="12" name="矩形 11"/>
          <p:cNvSpPr/>
          <p:nvPr>
            <p:custDataLst>
              <p:tags r:id="rId6"/>
            </p:custDataLst>
          </p:nvPr>
        </p:nvSpPr>
        <p:spPr>
          <a:xfrm>
            <a:off x="2018798" y="4825407"/>
            <a:ext cx="647700" cy="397510"/>
          </a:xfrm>
          <a:prstGeom prst="rect">
            <a:avLst/>
          </a:prstGeom>
          <a:noFill/>
          <a:ln w="2857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左箭头 12"/>
          <p:cNvSpPr/>
          <p:nvPr>
            <p:custDataLst>
              <p:tags r:id="rId7"/>
            </p:custDataLst>
          </p:nvPr>
        </p:nvSpPr>
        <p:spPr>
          <a:xfrm rot="10608762">
            <a:off x="5148512" y="4448992"/>
            <a:ext cx="1558925" cy="39243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03423" y="4234768"/>
            <a:ext cx="3357880" cy="51117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price is 1000</a:t>
            </a:r>
            <a:r>
              <a:rPr lang="en-US" altLang="zh-CN" sz="28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 </a:t>
            </a:r>
            <a:endParaRPr lang="en-US" altLang="en-US" sz="2800" dirty="0">
              <a:solidFill>
                <a:schemeClr val="bg1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910363" y="6230532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曹逸玮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夜秋https://www.docer.com/works?userid=555357443"/>
          <p:cNvSpPr txBox="1"/>
          <p:nvPr>
            <p:custDataLst>
              <p:tags r:id="rId1"/>
            </p:custDataLst>
          </p:nvPr>
        </p:nvSpPr>
        <p:spPr>
          <a:xfrm>
            <a:off x="558800" y="332220"/>
            <a:ext cx="363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Add fruit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583565" y="1377950"/>
            <a:ext cx="5199380" cy="20510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Update</a:t>
            </a:r>
            <a:r>
              <a:rPr lang="en-US" altLang="zh-CN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s</a:t>
            </a:r>
            <a:r>
              <a:rPr lang="zh-CN" altLang="en-US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the buyer and seller pages when a fruit is </a:t>
            </a:r>
            <a:r>
              <a:rPr lang="zh-CN" altLang="en-US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added</a:t>
            </a:r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.</a:t>
            </a:r>
            <a:endParaRPr lang="en-US" altLang="zh-CN"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573337" y="190303"/>
            <a:ext cx="5426075" cy="58185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41630" y="2744470"/>
            <a:ext cx="5755005" cy="16427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44170" y="4823460"/>
            <a:ext cx="5752465" cy="1711960"/>
          </a:xfrm>
          <a:prstGeom prst="rect">
            <a:avLst/>
          </a:prstGeom>
        </p:spPr>
      </p:pic>
      <p:sp>
        <p:nvSpPr>
          <p:cNvPr id="10" name="左箭头 9"/>
          <p:cNvSpPr/>
          <p:nvPr>
            <p:custDataLst>
              <p:tags r:id="rId9"/>
            </p:custDataLst>
          </p:nvPr>
        </p:nvSpPr>
        <p:spPr>
          <a:xfrm rot="325850">
            <a:off x="5138137" y="3402965"/>
            <a:ext cx="2388870" cy="39243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左箭头 7"/>
          <p:cNvSpPr/>
          <p:nvPr>
            <p:custDataLst>
              <p:tags r:id="rId10"/>
            </p:custDataLst>
          </p:nvPr>
        </p:nvSpPr>
        <p:spPr>
          <a:xfrm>
            <a:off x="6030704" y="5384165"/>
            <a:ext cx="2388870" cy="39243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58800" y="5776595"/>
            <a:ext cx="4154170" cy="7588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save </a:t>
            </a:r>
            <a:r>
              <a:rPr lang="en-US" altLang="zh-CN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success</a:t>
            </a:r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 message</a:t>
            </a:r>
            <a:endParaRPr lang="en-US" altLang="zh-CN"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3565" y="3599180"/>
            <a:ext cx="4227830" cy="10534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give warning if selling price </a:t>
            </a:r>
            <a:r>
              <a:rPr lang="en-US" altLang="zh-CN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&gt;</a:t>
            </a:r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 buying price</a:t>
            </a:r>
            <a:endParaRPr lang="en-US" altLang="zh-CN"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620277" y="6304587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丁书萱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夜秋https://www.docer.com/works?userid=555357443"/>
          <p:cNvSpPr txBox="1"/>
          <p:nvPr>
            <p:custDataLst>
              <p:tags r:id="rId1"/>
            </p:custDataLst>
          </p:nvPr>
        </p:nvSpPr>
        <p:spPr>
          <a:xfrm>
            <a:off x="569710" y="348615"/>
            <a:ext cx="363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Delete fruit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591185" y="1452880"/>
            <a:ext cx="5233035" cy="19761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Update</a:t>
            </a:r>
            <a:r>
              <a:rPr lang="en-US" altLang="zh-CN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s</a:t>
            </a:r>
            <a:r>
              <a:rPr lang="zh-CN" altLang="en-US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the buyer and seller pages when a fruit is </a:t>
            </a:r>
            <a:r>
              <a:rPr lang="en-US" altLang="zh-CN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deleted</a:t>
            </a:r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.</a:t>
            </a:r>
            <a:endParaRPr lang="en-US" altLang="zh-CN"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365891" y="223192"/>
            <a:ext cx="3972669" cy="54563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81965" y="2752090"/>
            <a:ext cx="6042660" cy="1798320"/>
          </a:xfrm>
          <a:prstGeom prst="rect">
            <a:avLst/>
          </a:prstGeom>
        </p:spPr>
      </p:pic>
      <p:sp>
        <p:nvSpPr>
          <p:cNvPr id="10" name="左箭头 9"/>
          <p:cNvSpPr/>
          <p:nvPr>
            <p:custDataLst>
              <p:tags r:id="rId7"/>
            </p:custDataLst>
          </p:nvPr>
        </p:nvSpPr>
        <p:spPr>
          <a:xfrm rot="20738637">
            <a:off x="5960373" y="3123297"/>
            <a:ext cx="2388870" cy="39243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39708" y="3886934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save </a:t>
            </a:r>
            <a:r>
              <a:rPr lang="en-US" altLang="zh-CN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success</a:t>
            </a:r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 message</a:t>
            </a:r>
            <a:endParaRPr lang="en-US" altLang="zh-CN"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70103" y="6173143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丁书萱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夜秋https://www.docer.com/works?userid=555357443"/>
          <p:cNvSpPr txBox="1"/>
          <p:nvPr>
            <p:custDataLst>
              <p:tags r:id="rId1"/>
            </p:custDataLst>
          </p:nvPr>
        </p:nvSpPr>
        <p:spPr>
          <a:xfrm>
            <a:off x="440857" y="184602"/>
            <a:ext cx="363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Change fruit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376708" y="773748"/>
            <a:ext cx="5857875" cy="29565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Edit</a:t>
            </a:r>
            <a:r>
              <a:rPr lang="en-US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ing</a:t>
            </a:r>
            <a:r>
              <a:rPr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</a:t>
            </a:r>
            <a:r>
              <a:rPr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the info</a:t>
            </a:r>
            <a:r>
              <a:rPr lang="en-US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rmation</a:t>
            </a:r>
            <a:r>
              <a:rPr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on a fruit </a:t>
            </a:r>
            <a:endParaRPr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687428" y="361892"/>
            <a:ext cx="4063715" cy="560789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40857" y="1441376"/>
            <a:ext cx="6034405" cy="1722755"/>
          </a:xfrm>
          <a:prstGeom prst="rect">
            <a:avLst/>
          </a:prstGeom>
        </p:spPr>
      </p:pic>
      <p:sp>
        <p:nvSpPr>
          <p:cNvPr id="7" name="左箭头 6"/>
          <p:cNvSpPr/>
          <p:nvPr>
            <p:custDataLst>
              <p:tags r:id="rId7"/>
            </p:custDataLst>
          </p:nvPr>
        </p:nvSpPr>
        <p:spPr>
          <a:xfrm>
            <a:off x="5859145" y="2697724"/>
            <a:ext cx="1761490" cy="39243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376708" y="3689864"/>
            <a:ext cx="6042660" cy="1798320"/>
          </a:xfrm>
          <a:prstGeom prst="rect">
            <a:avLst/>
          </a:prstGeom>
        </p:spPr>
      </p:pic>
      <p:sp>
        <p:nvSpPr>
          <p:cNvPr id="10" name="左箭头 9"/>
          <p:cNvSpPr/>
          <p:nvPr>
            <p:custDataLst>
              <p:tags r:id="rId10"/>
            </p:custDataLst>
          </p:nvPr>
        </p:nvSpPr>
        <p:spPr>
          <a:xfrm rot="21159474">
            <a:off x="6463769" y="4497533"/>
            <a:ext cx="2388870" cy="39243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50038" y="4742815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save </a:t>
            </a:r>
            <a:r>
              <a:rPr lang="en-US" altLang="zh-CN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success</a:t>
            </a:r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 message</a:t>
            </a:r>
            <a:endParaRPr lang="en-US" altLang="zh-CN"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43890" y="2494938"/>
            <a:ext cx="465582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give warning if selling price </a:t>
            </a:r>
            <a:r>
              <a:rPr lang="en-US" altLang="zh-CN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&gt;</a:t>
            </a:r>
            <a:r>
              <a: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 buying price</a:t>
            </a:r>
            <a:endParaRPr lang="en-US" altLang="zh-CN" sz="2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392629" y="626527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丁书萱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稻壳夜秋https://www.docer.com/works?userid=555357443"/>
          <p:cNvSpPr txBox="1"/>
          <p:nvPr/>
        </p:nvSpPr>
        <p:spPr>
          <a:xfrm>
            <a:off x="870585" y="342900"/>
            <a:ext cx="363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Contents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096452" y="1616056"/>
            <a:ext cx="3018155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Register &amp; login</a:t>
            </a:r>
            <a:endParaRPr lang="en-US" altLang="zh-CN" sz="24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sz="24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Buyer</a:t>
            </a:r>
            <a:endParaRPr lang="en-US" altLang="zh-CN" sz="24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sz="24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Seller</a:t>
            </a:r>
            <a:endParaRPr lang="en-US" altLang="zh-CN" sz="24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sz="24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Admin</a:t>
            </a:r>
            <a:endParaRPr lang="en-US" altLang="zh-CN" sz="24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Cashflow</a:t>
            </a:r>
            <a:endParaRPr lang="en-US" altLang="zh-CN" sz="24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668655" y="1791701"/>
            <a:ext cx="3245254" cy="3065030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980854" y="2706370"/>
            <a:ext cx="61194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cap="all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DEMONSTRATION</a:t>
            </a:r>
            <a:endParaRPr lang="en-US" sz="5400" cap="all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980854" y="2706370"/>
            <a:ext cx="61194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cap="all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Thank </a:t>
            </a:r>
            <a:r>
              <a:rPr lang="en-US" sz="5400" cap="all" dirty="0">
                <a:solidFill>
                  <a:srgbClr val="FFE18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you</a:t>
            </a:r>
            <a:r>
              <a:rPr lang="en-US" sz="5400" cap="all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 for listening</a:t>
            </a:r>
            <a:endParaRPr lang="en-US" sz="5400" cap="all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091199" y="1859339"/>
            <a:ext cx="611949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cap="all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Question</a:t>
            </a:r>
            <a:endParaRPr lang="en-US" sz="5400" cap="all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  <a:p>
            <a:pPr algn="ctr"/>
            <a:r>
              <a:rPr lang="en-US" sz="5400" cap="all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&amp;</a:t>
            </a:r>
            <a:endParaRPr lang="en-US" sz="5400" cap="all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  <a:p>
            <a:pPr algn="ctr"/>
            <a:r>
              <a:rPr lang="en-US" sz="5400" cap="all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answer</a:t>
            </a:r>
            <a:endParaRPr lang="en-US" sz="5400" cap="all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219190" y="1479867"/>
            <a:ext cx="2839085" cy="3898265"/>
          </a:xfrm>
          <a:prstGeom prst="rect">
            <a:avLst/>
          </a:prstGeom>
        </p:spPr>
      </p:pic>
      <p:sp>
        <p:nvSpPr>
          <p:cNvPr id="4" name="稻壳夜秋https://www.docer.com/works?userid=555357443"/>
          <p:cNvSpPr txBox="1"/>
          <p:nvPr>
            <p:custDataLst>
              <p:tags r:id="rId3"/>
            </p:custDataLst>
          </p:nvPr>
        </p:nvSpPr>
        <p:spPr>
          <a:xfrm>
            <a:off x="402965" y="217949"/>
            <a:ext cx="363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Register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662545" y="2215832"/>
            <a:ext cx="6786130" cy="2345055"/>
            <a:chOff x="4874" y="3644"/>
            <a:chExt cx="10258" cy="3693"/>
          </a:xfrm>
        </p:grpSpPr>
        <p:sp>
          <p:nvSpPr>
            <p:cNvPr id="5" name="文本框 4"/>
            <p:cNvSpPr txBox="1"/>
            <p:nvPr>
              <p:custDataLst>
                <p:tags r:id="rId4"/>
              </p:custDataLst>
            </p:nvPr>
          </p:nvSpPr>
          <p:spPr>
            <a:xfrm>
              <a:off x="4874" y="3644"/>
              <a:ext cx="4998" cy="87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altLang="zh-CN" sz="2800" dirty="0">
                  <a:solidFill>
                    <a:srgbClr val="386F58"/>
                  </a:solidFill>
                  <a:latin typeface="HarmonyOS Sans SC Medium" panose="00000600000000000000" charset="-122"/>
                  <a:ea typeface="HarmonyOS Sans SC Medium" panose="00000600000000000000" charset="-122"/>
                  <a:cs typeface="HarmonyOS Sans SC Medium" panose="00000600000000000000" charset="-122"/>
                </a:rPr>
                <a:t>A new user fills out a profile containing username, password and user type.</a:t>
              </a:r>
              <a:endPara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2015" y="4177"/>
              <a:ext cx="3032" cy="679"/>
            </a:xfrm>
            <a:prstGeom prst="rect">
              <a:avLst/>
            </a:prstGeom>
            <a:noFill/>
            <a:ln w="38100">
              <a:solidFill>
                <a:srgbClr val="386F58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>
              <p:custDataLst>
                <p:tags r:id="rId5"/>
              </p:custDataLst>
            </p:nvPr>
          </p:nvSpPr>
          <p:spPr>
            <a:xfrm>
              <a:off x="12015" y="5056"/>
              <a:ext cx="3032" cy="679"/>
            </a:xfrm>
            <a:prstGeom prst="rect">
              <a:avLst/>
            </a:prstGeom>
            <a:noFill/>
            <a:ln w="38100">
              <a:solidFill>
                <a:srgbClr val="386F58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>
              <p:custDataLst>
                <p:tags r:id="rId6"/>
              </p:custDataLst>
            </p:nvPr>
          </p:nvSpPr>
          <p:spPr>
            <a:xfrm>
              <a:off x="12015" y="6048"/>
              <a:ext cx="3117" cy="1289"/>
            </a:xfrm>
            <a:prstGeom prst="rect">
              <a:avLst/>
            </a:prstGeom>
            <a:noFill/>
            <a:ln w="38100">
              <a:solidFill>
                <a:srgbClr val="386F58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箭头连接符 12"/>
            <p:cNvCxnSpPr>
              <a:stCxn id="9" idx="1"/>
            </p:cNvCxnSpPr>
            <p:nvPr/>
          </p:nvCxnSpPr>
          <p:spPr>
            <a:xfrm flipH="1">
              <a:off x="9686" y="4517"/>
              <a:ext cx="2329" cy="377"/>
            </a:xfrm>
            <a:prstGeom prst="straightConnector1">
              <a:avLst/>
            </a:prstGeom>
            <a:ln w="57150"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" name="直接箭头连接符 14"/>
            <p:cNvCxnSpPr/>
            <p:nvPr>
              <p:custDataLst>
                <p:tags r:id="rId7"/>
              </p:custDataLst>
            </p:nvPr>
          </p:nvCxnSpPr>
          <p:spPr>
            <a:xfrm flipH="1">
              <a:off x="9686" y="5318"/>
              <a:ext cx="2225" cy="41"/>
            </a:xfrm>
            <a:prstGeom prst="straightConnector1">
              <a:avLst/>
            </a:prstGeom>
            <a:ln w="57150"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/>
            <p:nvPr>
              <p:custDataLst>
                <p:tags r:id="rId8"/>
              </p:custDataLst>
            </p:nvPr>
          </p:nvCxnSpPr>
          <p:spPr>
            <a:xfrm flipH="1" flipV="1">
              <a:off x="9686" y="5926"/>
              <a:ext cx="2529" cy="745"/>
            </a:xfrm>
            <a:prstGeom prst="straightConnector1">
              <a:avLst/>
            </a:prstGeom>
            <a:ln w="57150"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0603865" y="6261100"/>
            <a:ext cx="12801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胡云珂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夜秋https://www.docer.com/works?userid=555357443"/>
          <p:cNvSpPr txBox="1"/>
          <p:nvPr>
            <p:custDataLst>
              <p:tags r:id="rId1"/>
            </p:custDataLst>
          </p:nvPr>
        </p:nvSpPr>
        <p:spPr>
          <a:xfrm>
            <a:off x="585152" y="327776"/>
            <a:ext cx="363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Login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pic>
        <p:nvPicPr>
          <p:cNvPr id="8" name="内容占位符 4"/>
          <p:cNvPicPr>
            <a:picLocks noGrp="1"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36000" t="19688" r="36875"/>
          <a:stretch>
            <a:fillRect/>
          </a:stretch>
        </p:blipFill>
        <p:spPr bwMode="auto">
          <a:xfrm>
            <a:off x="4647565" y="1565275"/>
            <a:ext cx="3662680" cy="433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7" name="组合 16"/>
          <p:cNvGrpSpPr/>
          <p:nvPr/>
        </p:nvGrpSpPr>
        <p:grpSpPr>
          <a:xfrm>
            <a:off x="814705" y="2594610"/>
            <a:ext cx="6748780" cy="2051685"/>
            <a:chOff x="4619" y="3817"/>
            <a:chExt cx="10628" cy="3231"/>
          </a:xfrm>
        </p:grpSpPr>
        <p:sp>
          <p:nvSpPr>
            <p:cNvPr id="5" name="文本框 4"/>
            <p:cNvSpPr txBox="1"/>
            <p:nvPr>
              <p:custDataLst>
                <p:tags r:id="rId4"/>
              </p:custDataLst>
            </p:nvPr>
          </p:nvSpPr>
          <p:spPr>
            <a:xfrm>
              <a:off x="4619" y="3817"/>
              <a:ext cx="4998" cy="87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altLang="zh-CN" sz="2800" dirty="0">
                  <a:solidFill>
                    <a:srgbClr val="386F58"/>
                  </a:solidFill>
                  <a:latin typeface="HarmonyOS Sans SC Medium" panose="00000600000000000000" charset="-122"/>
                  <a:ea typeface="HarmonyOS Sans SC Medium" panose="00000600000000000000" charset="-122"/>
                  <a:cs typeface="HarmonyOS Sans SC Medium" panose="00000600000000000000" charset="-122"/>
                </a:rPr>
                <a:t>Give </a:t>
              </a:r>
              <a:r>
                <a:rPr lang="en-US" altLang="zh-CN" sz="2800" dirty="0">
                  <a:solidFill>
                    <a:srgbClr val="FF0000"/>
                  </a:solidFill>
                  <a:latin typeface="HarmonyOS Sans SC Medium" panose="00000600000000000000" charset="-122"/>
                  <a:ea typeface="HarmonyOS Sans SC Medium" panose="00000600000000000000" charset="-122"/>
                  <a:cs typeface="HarmonyOS Sans SC Medium" panose="00000600000000000000" charset="-122"/>
                </a:rPr>
                <a:t>warnings</a:t>
              </a:r>
              <a:r>
                <a:rPr lang="en-US" altLang="zh-CN" sz="2800" dirty="0">
                  <a:solidFill>
                    <a:srgbClr val="386F58"/>
                  </a:solidFill>
                  <a:latin typeface="HarmonyOS Sans SC Medium" panose="00000600000000000000" charset="-122"/>
                  <a:ea typeface="HarmonyOS Sans SC Medium" panose="00000600000000000000" charset="-122"/>
                  <a:cs typeface="HarmonyOS Sans SC Medium" panose="00000600000000000000" charset="-122"/>
                </a:rPr>
                <a:t> if </a:t>
              </a:r>
              <a:r>
                <a:rPr lang="en-US" altLang="zh-CN" sz="2800" dirty="0">
                  <a:solidFill>
                    <a:srgbClr val="FF0000"/>
                  </a:solidFill>
                  <a:latin typeface="HarmonyOS Sans SC Medium" panose="00000600000000000000" charset="-122"/>
                  <a:ea typeface="HarmonyOS Sans SC Medium" panose="00000600000000000000" charset="-122"/>
                  <a:cs typeface="HarmonyOS Sans SC Medium" panose="00000600000000000000" charset="-122"/>
                </a:rPr>
                <a:t>blank</a:t>
              </a:r>
              <a:endParaRPr lang="en-US" altLang="zh-CN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altLang="zh-CN" sz="2800" dirty="0">
                  <a:solidFill>
                    <a:srgbClr val="386F58"/>
                  </a:solidFill>
                  <a:latin typeface="HarmonyOS Sans SC Medium" panose="00000600000000000000" charset="-122"/>
                  <a:ea typeface="HarmonyOS Sans SC Medium" panose="00000600000000000000" charset="-122"/>
                  <a:cs typeface="HarmonyOS Sans SC Medium" panose="00000600000000000000" charset="-122"/>
                </a:rPr>
                <a:t>Give </a:t>
              </a:r>
              <a:r>
                <a:rPr lang="en-US" altLang="zh-CN" sz="2800" dirty="0">
                  <a:solidFill>
                    <a:srgbClr val="FF0000"/>
                  </a:solidFill>
                  <a:latin typeface="HarmonyOS Sans SC Medium" panose="00000600000000000000" charset="-122"/>
                  <a:ea typeface="HarmonyOS Sans SC Medium" panose="00000600000000000000" charset="-122"/>
                  <a:cs typeface="HarmonyOS Sans SC Medium" panose="00000600000000000000" charset="-122"/>
                </a:rPr>
                <a:t>warnings</a:t>
              </a:r>
              <a:r>
                <a:rPr lang="en-US" altLang="zh-CN" sz="2800" dirty="0">
                  <a:solidFill>
                    <a:srgbClr val="386F58"/>
                  </a:solidFill>
                  <a:latin typeface="HarmonyOS Sans SC Medium" panose="00000600000000000000" charset="-122"/>
                  <a:ea typeface="HarmonyOS Sans SC Medium" panose="00000600000000000000" charset="-122"/>
                  <a:cs typeface="HarmonyOS Sans SC Medium" panose="00000600000000000000" charset="-122"/>
                </a:rPr>
                <a:t> if ID info </a:t>
              </a:r>
              <a:r>
                <a:rPr lang="en-US" altLang="zh-CN" sz="2800" dirty="0">
                  <a:solidFill>
                    <a:srgbClr val="FF0000"/>
                  </a:solidFill>
                  <a:latin typeface="HarmonyOS Sans SC Medium" panose="00000600000000000000" charset="-122"/>
                  <a:ea typeface="HarmonyOS Sans SC Medium" panose="00000600000000000000" charset="-122"/>
                  <a:cs typeface="HarmonyOS Sans SC Medium" panose="00000600000000000000" charset="-122"/>
                </a:rPr>
                <a:t>doesn’t match</a:t>
              </a:r>
              <a:endParaRPr lang="en-US" altLang="zh-CN" sz="28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endParaRPr lang="en-US" altLang="zh-CN" sz="2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2015" y="4177"/>
              <a:ext cx="3032" cy="679"/>
            </a:xfrm>
            <a:prstGeom prst="rect">
              <a:avLst/>
            </a:prstGeom>
            <a:noFill/>
            <a:ln w="38100">
              <a:solidFill>
                <a:srgbClr val="386F58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>
              <p:custDataLst>
                <p:tags r:id="rId5"/>
              </p:custDataLst>
            </p:nvPr>
          </p:nvSpPr>
          <p:spPr>
            <a:xfrm>
              <a:off x="12015" y="5056"/>
              <a:ext cx="3032" cy="679"/>
            </a:xfrm>
            <a:prstGeom prst="rect">
              <a:avLst/>
            </a:prstGeom>
            <a:noFill/>
            <a:ln w="38100">
              <a:solidFill>
                <a:srgbClr val="386F58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>
              <p:custDataLst>
                <p:tags r:id="rId6"/>
              </p:custDataLst>
            </p:nvPr>
          </p:nvSpPr>
          <p:spPr>
            <a:xfrm>
              <a:off x="12215" y="6369"/>
              <a:ext cx="3032" cy="679"/>
            </a:xfrm>
            <a:prstGeom prst="rect">
              <a:avLst/>
            </a:prstGeom>
            <a:noFill/>
            <a:ln w="38100">
              <a:solidFill>
                <a:srgbClr val="386F58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箭头连接符 12"/>
            <p:cNvCxnSpPr>
              <a:stCxn id="9" idx="1"/>
            </p:cNvCxnSpPr>
            <p:nvPr/>
          </p:nvCxnSpPr>
          <p:spPr>
            <a:xfrm flipH="1">
              <a:off x="9686" y="4517"/>
              <a:ext cx="2329" cy="377"/>
            </a:xfrm>
            <a:prstGeom prst="straightConnector1">
              <a:avLst/>
            </a:prstGeom>
            <a:ln w="57150">
              <a:tailEnd type="arrow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" name="直接箭头连接符 14"/>
            <p:cNvCxnSpPr/>
            <p:nvPr>
              <p:custDataLst>
                <p:tags r:id="rId7"/>
              </p:custDataLst>
            </p:nvPr>
          </p:nvCxnSpPr>
          <p:spPr>
            <a:xfrm flipH="1">
              <a:off x="9686" y="5318"/>
              <a:ext cx="2225" cy="41"/>
            </a:xfrm>
            <a:prstGeom prst="straightConnector1">
              <a:avLst/>
            </a:prstGeom>
            <a:ln w="57150">
              <a:tailEnd type="arrow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/>
            <p:nvPr>
              <p:custDataLst>
                <p:tags r:id="rId8"/>
              </p:custDataLst>
            </p:nvPr>
          </p:nvCxnSpPr>
          <p:spPr>
            <a:xfrm flipH="1" flipV="1">
              <a:off x="9686" y="5882"/>
              <a:ext cx="2529" cy="789"/>
            </a:xfrm>
            <a:prstGeom prst="straightConnector1">
              <a:avLst/>
            </a:prstGeom>
            <a:ln w="57150">
              <a:tailEnd type="arrow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21090" y="2525395"/>
            <a:ext cx="2909570" cy="241808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0603865" y="6261100"/>
            <a:ext cx="12801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胡云珂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478405" y="370840"/>
            <a:ext cx="7454900" cy="5264150"/>
          </a:xfrm>
          <a:prstGeom prst="rect">
            <a:avLst/>
          </a:prstGeom>
        </p:spPr>
      </p:pic>
      <p:sp>
        <p:nvSpPr>
          <p:cNvPr id="4" name="稻壳夜秋https://www.docer.com/works?userid=555357443"/>
          <p:cNvSpPr txBox="1"/>
          <p:nvPr>
            <p:custDataLst>
              <p:tags r:id="rId3"/>
            </p:custDataLst>
          </p:nvPr>
        </p:nvSpPr>
        <p:spPr>
          <a:xfrm>
            <a:off x="440941" y="71219"/>
            <a:ext cx="363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Buyer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7" name="TextBox 11"/>
          <p:cNvSpPr/>
          <p:nvPr>
            <p:custDataLst>
              <p:tags r:id="rId4"/>
            </p:custDataLst>
          </p:nvPr>
        </p:nvSpPr>
        <p:spPr>
          <a:xfrm>
            <a:off x="4062095" y="5542280"/>
            <a:ext cx="4288155" cy="1337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Relevent information: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price / kg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current inventory</a:t>
            </a:r>
            <a:r>
              <a:rPr lang="en-US" altLang="zh-CN" sz="14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 </a:t>
            </a:r>
            <a:endParaRPr lang="en-US" altLang="zh-CN" sz="14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931160" y="3368040"/>
            <a:ext cx="1616075" cy="1538605"/>
          </a:xfrm>
          <a:prstGeom prst="rect">
            <a:avLst/>
          </a:prstGeom>
          <a:noFill/>
          <a:ln w="38100">
            <a:solidFill>
              <a:srgbClr val="386F5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11"/>
          <p:cNvSpPr/>
          <p:nvPr>
            <p:custDataLst>
              <p:tags r:id="rId5"/>
            </p:custDataLst>
          </p:nvPr>
        </p:nvSpPr>
        <p:spPr>
          <a:xfrm>
            <a:off x="139523" y="3881870"/>
            <a:ext cx="5583274" cy="50141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Picture of fruit</a:t>
            </a:r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 </a:t>
            </a:r>
            <a:endParaRPr lang="en-US" altLang="zh-CN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3018790" y="4983480"/>
            <a:ext cx="1460500" cy="481965"/>
          </a:xfrm>
          <a:prstGeom prst="rect">
            <a:avLst/>
          </a:prstGeom>
          <a:noFill/>
          <a:ln w="38100">
            <a:solidFill>
              <a:srgbClr val="386F5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下箭头 10"/>
          <p:cNvSpPr/>
          <p:nvPr/>
        </p:nvSpPr>
        <p:spPr>
          <a:xfrm>
            <a:off x="3500120" y="5465445"/>
            <a:ext cx="497840" cy="675005"/>
          </a:xfrm>
          <a:prstGeom prst="downArrow">
            <a:avLst/>
          </a:prstGeom>
          <a:solidFill>
            <a:srgbClr val="386F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8555990" y="718820"/>
            <a:ext cx="1460500" cy="481965"/>
          </a:xfrm>
          <a:prstGeom prst="rect">
            <a:avLst/>
          </a:prstGeom>
          <a:noFill/>
          <a:ln w="38100">
            <a:solidFill>
              <a:srgbClr val="386F5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下箭头 11"/>
          <p:cNvSpPr/>
          <p:nvPr>
            <p:custDataLst>
              <p:tags r:id="rId8"/>
            </p:custDataLst>
          </p:nvPr>
        </p:nvSpPr>
        <p:spPr>
          <a:xfrm rot="16200000">
            <a:off x="10156807" y="651896"/>
            <a:ext cx="394371" cy="675005"/>
          </a:xfrm>
          <a:prstGeom prst="downArrow">
            <a:avLst/>
          </a:prstGeom>
          <a:solidFill>
            <a:srgbClr val="386F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Box 11"/>
          <p:cNvSpPr/>
          <p:nvPr>
            <p:custDataLst>
              <p:tags r:id="rId9"/>
            </p:custDataLst>
          </p:nvPr>
        </p:nvSpPr>
        <p:spPr>
          <a:xfrm>
            <a:off x="10774680" y="530860"/>
            <a:ext cx="4288155" cy="113723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Entering</a:t>
            </a:r>
            <a:endParaRPr lang="en-US" altLang="zh-CN" sz="2400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the cart</a:t>
            </a:r>
            <a:endParaRPr lang="en-US" altLang="zh-CN" sz="2400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2" name="下箭头 11"/>
          <p:cNvSpPr/>
          <p:nvPr>
            <p:custDataLst>
              <p:tags r:id="rId10"/>
            </p:custDataLst>
          </p:nvPr>
        </p:nvSpPr>
        <p:spPr>
          <a:xfrm rot="5400000">
            <a:off x="2313286" y="3765416"/>
            <a:ext cx="394371" cy="841375"/>
          </a:xfrm>
          <a:prstGeom prst="downArrow">
            <a:avLst/>
          </a:prstGeom>
          <a:solidFill>
            <a:srgbClr val="386F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10603865" y="6261100"/>
            <a:ext cx="12801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胡云珂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夜秋https://www.docer.com/works?userid=555357443"/>
          <p:cNvSpPr txBox="1"/>
          <p:nvPr>
            <p:custDataLst>
              <p:tags r:id="rId1"/>
            </p:custDataLst>
          </p:nvPr>
        </p:nvSpPr>
        <p:spPr>
          <a:xfrm>
            <a:off x="576580" y="289659"/>
            <a:ext cx="363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Buyer’s cart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859155" y="935990"/>
            <a:ext cx="7736840" cy="5171440"/>
            <a:chOff x="4017" y="1385"/>
            <a:chExt cx="12184" cy="8144"/>
          </a:xfrm>
        </p:grpSpPr>
        <p:sp>
          <p:nvSpPr>
            <p:cNvPr id="7" name="TextBox 11"/>
            <p:cNvSpPr/>
            <p:nvPr>
              <p:custDataLst>
                <p:tags r:id="rId2"/>
              </p:custDataLst>
            </p:nvPr>
          </p:nvSpPr>
          <p:spPr>
            <a:xfrm>
              <a:off x="9449" y="1385"/>
              <a:ext cx="6753" cy="79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b="1" dirty="0">
                  <a:solidFill>
                    <a:srgbClr val="386F58"/>
                  </a:solidFill>
                  <a:latin typeface="HarmonyOS Sans SC Medium" panose="00000600000000000000" charset="-122"/>
                  <a:ea typeface="HarmonyOS Sans SC Medium" panose="00000600000000000000" charset="-122"/>
                  <a:cs typeface="HarmonyOS Sans SC Medium" panose="00000600000000000000" charset="-122"/>
                  <a:sym typeface="HarmonyOS Sans SC Medium" panose="00000600000000000000" charset="-122"/>
                </a:rPr>
                <a:t>Add or delete fruit amount</a:t>
              </a:r>
              <a:endPara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017" y="2061"/>
              <a:ext cx="10610" cy="7468"/>
              <a:chOff x="7710" y="1627"/>
              <a:chExt cx="10610" cy="7468"/>
            </a:xfrm>
          </p:grpSpPr>
          <p:pic>
            <p:nvPicPr>
              <p:cNvPr id="2" name="图片 1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4"/>
              <a:stretch>
                <a:fillRect/>
              </a:stretch>
            </p:blipFill>
            <p:spPr>
              <a:xfrm>
                <a:off x="7710" y="1935"/>
                <a:ext cx="10610" cy="716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>
                <p:custDataLst>
                  <p:tags r:id="rId5"/>
                </p:custDataLst>
              </p:nvPr>
            </p:nvSpPr>
            <p:spPr>
              <a:xfrm>
                <a:off x="12986" y="3271"/>
                <a:ext cx="2300" cy="759"/>
              </a:xfrm>
              <a:prstGeom prst="rect">
                <a:avLst/>
              </a:prstGeom>
              <a:noFill/>
              <a:ln w="38100">
                <a:solidFill>
                  <a:srgbClr val="FFE18F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6" name="直接箭头连接符 5"/>
              <p:cNvCxnSpPr/>
              <p:nvPr/>
            </p:nvCxnSpPr>
            <p:spPr>
              <a:xfrm flipV="1">
                <a:off x="14920" y="1627"/>
                <a:ext cx="10" cy="1644"/>
              </a:xfrm>
              <a:prstGeom prst="straightConnector1">
                <a:avLst/>
              </a:prstGeom>
              <a:ln w="38100">
                <a:solidFill>
                  <a:srgbClr val="FFE18F"/>
                </a:solidFill>
                <a:tailEnd type="arrow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sp>
            <p:nvSpPr>
              <p:cNvPr id="8" name="矩形 7"/>
              <p:cNvSpPr/>
              <p:nvPr>
                <p:custDataLst>
                  <p:tags r:id="rId6"/>
                </p:custDataLst>
              </p:nvPr>
            </p:nvSpPr>
            <p:spPr>
              <a:xfrm>
                <a:off x="14930" y="5674"/>
                <a:ext cx="2300" cy="759"/>
              </a:xfrm>
              <a:prstGeom prst="rect">
                <a:avLst/>
              </a:prstGeom>
              <a:noFill/>
              <a:ln w="38100">
                <a:solidFill>
                  <a:srgbClr val="FFE18F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0" name="直接箭头连接符 9"/>
            <p:cNvCxnSpPr/>
            <p:nvPr>
              <p:custDataLst>
                <p:tags r:id="rId7"/>
              </p:custDataLst>
            </p:nvPr>
          </p:nvCxnSpPr>
          <p:spPr>
            <a:xfrm>
              <a:off x="13537" y="6491"/>
              <a:ext cx="1672" cy="23"/>
            </a:xfrm>
            <a:prstGeom prst="straightConnector1">
              <a:avLst/>
            </a:prstGeom>
            <a:ln w="38100">
              <a:solidFill>
                <a:srgbClr val="FFE18F"/>
              </a:solidFill>
              <a:tailEnd type="arrow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1" name="TextBox 11"/>
          <p:cNvSpPr/>
          <p:nvPr>
            <p:custDataLst>
              <p:tags r:id="rId8"/>
            </p:custDataLst>
          </p:nvPr>
        </p:nvSpPr>
        <p:spPr>
          <a:xfrm>
            <a:off x="8109585" y="3252470"/>
            <a:ext cx="4288155" cy="1753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Delete a certain</a:t>
            </a:r>
            <a:endParaRPr lang="en-US" altLang="zh-CN" sz="2400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type of fruit </a:t>
            </a:r>
            <a:endParaRPr lang="en-US" altLang="zh-CN" sz="2400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from the cart</a:t>
            </a:r>
            <a:endParaRPr lang="en-US" altLang="zh-CN" sz="2400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7837805" y="1894840"/>
            <a:ext cx="4076700" cy="768350"/>
          </a:xfrm>
          <a:prstGeom prst="rect">
            <a:avLst/>
          </a:prstGeom>
        </p:spPr>
      </p:pic>
      <p:sp>
        <p:nvSpPr>
          <p:cNvPr id="16" name="直角上箭头 15"/>
          <p:cNvSpPr/>
          <p:nvPr/>
        </p:nvSpPr>
        <p:spPr>
          <a:xfrm rot="10800000" flipH="1">
            <a:off x="7765415" y="1143635"/>
            <a:ext cx="696595" cy="608330"/>
          </a:xfrm>
          <a:prstGeom prst="bentUpArrow">
            <a:avLst/>
          </a:prstGeom>
          <a:solidFill>
            <a:srgbClr val="FFE18F"/>
          </a:solidFill>
          <a:ln>
            <a:solidFill>
              <a:srgbClr val="FFE1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11"/>
          <p:cNvSpPr/>
          <p:nvPr>
            <p:custDataLst>
              <p:tags r:id="rId11"/>
            </p:custDataLst>
          </p:nvPr>
        </p:nvSpPr>
        <p:spPr>
          <a:xfrm>
            <a:off x="8630920" y="630555"/>
            <a:ext cx="4288155" cy="1337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Give </a:t>
            </a:r>
            <a:r>
              <a:rPr lang="en-US" altLang="zh-CN" b="1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warnings</a:t>
            </a: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 if 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over</a:t>
            </a: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 the inventory or deleted to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0</a:t>
            </a:r>
            <a:endParaRPr lang="en-US" altLang="zh-CN" b="1" dirty="0">
              <a:solidFill>
                <a:srgbClr val="FF0000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18" name="矩形 17"/>
          <p:cNvSpPr/>
          <p:nvPr>
            <p:custDataLst>
              <p:tags r:id="rId12"/>
            </p:custDataLst>
          </p:nvPr>
        </p:nvSpPr>
        <p:spPr>
          <a:xfrm>
            <a:off x="6016625" y="5304155"/>
            <a:ext cx="1460500" cy="481965"/>
          </a:xfrm>
          <a:prstGeom prst="rect">
            <a:avLst/>
          </a:prstGeom>
          <a:noFill/>
          <a:ln w="38100">
            <a:solidFill>
              <a:srgbClr val="386F5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TextBox 11"/>
          <p:cNvSpPr/>
          <p:nvPr>
            <p:custDataLst>
              <p:tags r:id="rId13"/>
            </p:custDataLst>
          </p:nvPr>
        </p:nvSpPr>
        <p:spPr>
          <a:xfrm>
            <a:off x="7596505" y="5304155"/>
            <a:ext cx="4288155" cy="1291507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If we </a:t>
            </a:r>
            <a:r>
              <a:rPr lang="en-US" altLang="zh-CN" b="1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have enough </a:t>
            </a: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fruits to sell to buyers, buyers can click “Buy” and receive a receipt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7837805" y="2663825"/>
            <a:ext cx="4121150" cy="819150"/>
          </a:xfrm>
          <a:prstGeom prst="rect">
            <a:avLst/>
          </a:prstGeom>
        </p:spPr>
      </p:pic>
      <p:sp>
        <p:nvSpPr>
          <p:cNvPr id="13" name="文本框 12"/>
          <p:cNvSpPr txBox="1"/>
          <p:nvPr>
            <p:custDataLst>
              <p:tags r:id="rId16"/>
            </p:custDataLst>
          </p:nvPr>
        </p:nvSpPr>
        <p:spPr>
          <a:xfrm>
            <a:off x="10603865" y="6261100"/>
            <a:ext cx="12801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胡云珂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夜秋https://www.docer.com/works?userid=555357443"/>
          <p:cNvSpPr txBox="1"/>
          <p:nvPr>
            <p:custDataLst>
              <p:tags r:id="rId1"/>
            </p:custDataLst>
          </p:nvPr>
        </p:nvSpPr>
        <p:spPr>
          <a:xfrm>
            <a:off x="385619" y="293947"/>
            <a:ext cx="363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Buyer’s receipt</a:t>
            </a:r>
            <a:endParaRPr lang="en-US" altLang="zh-CN" sz="36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32740" y="1597660"/>
            <a:ext cx="11526520" cy="2779395"/>
          </a:xfrm>
          <a:prstGeom prst="rect">
            <a:avLst/>
          </a:prstGeom>
        </p:spPr>
      </p:pic>
      <p:sp>
        <p:nvSpPr>
          <p:cNvPr id="18" name="矩形 17"/>
          <p:cNvSpPr/>
          <p:nvPr>
            <p:custDataLst>
              <p:tags r:id="rId4"/>
            </p:custDataLst>
          </p:nvPr>
        </p:nvSpPr>
        <p:spPr>
          <a:xfrm>
            <a:off x="76835" y="1972945"/>
            <a:ext cx="1386205" cy="224155"/>
          </a:xfrm>
          <a:prstGeom prst="rect">
            <a:avLst/>
          </a:prstGeom>
          <a:noFill/>
          <a:ln w="38100">
            <a:solidFill>
              <a:srgbClr val="386F5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>
            <p:custDataLst>
              <p:tags r:id="rId5"/>
            </p:custDataLst>
          </p:nvPr>
        </p:nvSpPr>
        <p:spPr>
          <a:xfrm>
            <a:off x="76835" y="2197100"/>
            <a:ext cx="1386205" cy="224155"/>
          </a:xfrm>
          <a:prstGeom prst="rect">
            <a:avLst/>
          </a:prstGeom>
          <a:noFill/>
          <a:ln w="38100">
            <a:solidFill>
              <a:srgbClr val="386F5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11"/>
          <p:cNvSpPr/>
          <p:nvPr>
            <p:custDataLst>
              <p:tags r:id="rId6"/>
            </p:custDataLst>
          </p:nvPr>
        </p:nvSpPr>
        <p:spPr>
          <a:xfrm>
            <a:off x="1463040" y="1972945"/>
            <a:ext cx="4288155" cy="41960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Current date &amp; buyer’s username</a:t>
            </a:r>
            <a:endParaRPr lang="en-US" altLang="zh-CN" sz="1600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10408285" y="2627630"/>
            <a:ext cx="1047750" cy="1039495"/>
          </a:xfrm>
          <a:prstGeom prst="rect">
            <a:avLst/>
          </a:prstGeom>
          <a:noFill/>
          <a:ln w="38100">
            <a:solidFill>
              <a:srgbClr val="386F5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11"/>
          <p:cNvSpPr/>
          <p:nvPr>
            <p:custDataLst>
              <p:tags r:id="rId8"/>
            </p:custDataLst>
          </p:nvPr>
        </p:nvSpPr>
        <p:spPr>
          <a:xfrm>
            <a:off x="7903845" y="1774190"/>
            <a:ext cx="4288155" cy="78893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Calculating price per kg*kg (amount bought) for each type of fruit</a:t>
            </a:r>
            <a:endParaRPr lang="en-US" altLang="zh-CN" sz="1600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9856470" y="3731895"/>
            <a:ext cx="1536065" cy="360680"/>
          </a:xfrm>
          <a:prstGeom prst="rect">
            <a:avLst/>
          </a:prstGeom>
          <a:noFill/>
          <a:ln w="38100">
            <a:solidFill>
              <a:srgbClr val="386F5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/>
          <p:nvPr>
            <p:custDataLst>
              <p:tags r:id="rId10"/>
            </p:custDataLst>
          </p:nvPr>
        </p:nvSpPr>
        <p:spPr>
          <a:xfrm>
            <a:off x="9540240" y="4157345"/>
            <a:ext cx="4288155" cy="41960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Adding up the total price</a:t>
            </a:r>
            <a:endParaRPr lang="en-US" altLang="zh-CN" sz="1600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11"/>
            </p:custDataLst>
          </p:nvPr>
        </p:nvSpPr>
        <p:spPr>
          <a:xfrm>
            <a:off x="10603865" y="6261100"/>
            <a:ext cx="12801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蔡杰超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夜秋https://www.docer.com/works?userid=555357443"/>
          <p:cNvSpPr txBox="1"/>
          <p:nvPr>
            <p:custDataLst>
              <p:tags r:id="rId1"/>
            </p:custDataLst>
          </p:nvPr>
        </p:nvSpPr>
        <p:spPr>
          <a:xfrm>
            <a:off x="447675" y="289470"/>
            <a:ext cx="5648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386F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Backend process of buying</a:t>
            </a:r>
            <a:endParaRPr lang="en-US" altLang="zh-CN" sz="3200" dirty="0">
              <a:solidFill>
                <a:srgbClr val="386F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7" name="TextBox 11"/>
          <p:cNvSpPr/>
          <p:nvPr>
            <p:custDataLst>
              <p:tags r:id="rId2"/>
            </p:custDataLst>
          </p:nvPr>
        </p:nvSpPr>
        <p:spPr>
          <a:xfrm>
            <a:off x="664845" y="3044190"/>
            <a:ext cx="4288155" cy="1337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Receiving buyer’s info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and </a:t>
            </a:r>
            <a:r>
              <a:rPr lang="en-US" altLang="zh-CN" b="1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creating a new row</a:t>
            </a:r>
            <a:endParaRPr lang="en-US" altLang="zh-CN" b="1" dirty="0">
              <a:solidFill>
                <a:srgbClr val="FF0000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in the SQL “cart”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410026" y="3437254"/>
            <a:ext cx="5466483" cy="656764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 rot="5400000">
            <a:off x="1950085" y="2413000"/>
            <a:ext cx="862330" cy="560070"/>
          </a:xfrm>
          <a:prstGeom prst="rightArrow">
            <a:avLst/>
          </a:prstGeom>
          <a:solidFill>
            <a:srgbClr val="386F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11"/>
          <p:cNvSpPr/>
          <p:nvPr>
            <p:custDataLst>
              <p:tags r:id="rId5"/>
            </p:custDataLst>
          </p:nvPr>
        </p:nvSpPr>
        <p:spPr>
          <a:xfrm>
            <a:off x="664845" y="5164455"/>
            <a:ext cx="4288155" cy="1337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Printing out receipt according to data in “cart” and </a:t>
            </a:r>
            <a:r>
              <a:rPr lang="en-US" altLang="zh-CN" b="1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refreshing</a:t>
            </a: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 the </a:t>
            </a:r>
            <a:r>
              <a:rPr lang="en-US" altLang="zh-CN" b="1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inventory</a:t>
            </a: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 in SQL “fruit”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9" name="TextBox 11"/>
          <p:cNvSpPr/>
          <p:nvPr>
            <p:custDataLst>
              <p:tags r:id="rId6"/>
            </p:custDataLst>
          </p:nvPr>
        </p:nvSpPr>
        <p:spPr>
          <a:xfrm>
            <a:off x="664845" y="1339850"/>
            <a:ext cx="4288155" cy="87600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Check if the input info </a:t>
            </a:r>
            <a:r>
              <a:rPr lang="en-US" altLang="zh-CN" b="1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matches</a:t>
            </a: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 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info in the SQL “users”</a:t>
            </a:r>
            <a:endParaRPr lang="en-US" altLang="zh-CN" b="1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sp>
        <p:nvSpPr>
          <p:cNvPr id="10" name="右箭头 9"/>
          <p:cNvSpPr/>
          <p:nvPr>
            <p:custDataLst>
              <p:tags r:id="rId7"/>
            </p:custDataLst>
          </p:nvPr>
        </p:nvSpPr>
        <p:spPr>
          <a:xfrm rot="5400000">
            <a:off x="1950085" y="4568825"/>
            <a:ext cx="862330" cy="560070"/>
          </a:xfrm>
          <a:prstGeom prst="rightArrow">
            <a:avLst/>
          </a:prstGeom>
          <a:solidFill>
            <a:srgbClr val="386F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5410026" y="1466140"/>
            <a:ext cx="5575935" cy="155321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5410025" y="4791893"/>
            <a:ext cx="5466483" cy="1440083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12"/>
            </p:custDataLst>
          </p:nvPr>
        </p:nvSpPr>
        <p:spPr>
          <a:xfrm>
            <a:off x="10603865" y="6261100"/>
            <a:ext cx="12801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cap="all" dirty="0">
                <a:solidFill>
                  <a:srgbClr val="386F58"/>
                </a:solidFill>
                <a:uFillTx/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</a:rPr>
              <a:t>蔡杰超</a:t>
            </a:r>
            <a:endParaRPr lang="zh-CN" altLang="en-US" sz="2400" cap="all" dirty="0">
              <a:solidFill>
                <a:srgbClr val="386F58"/>
              </a:solidFill>
              <a:uFillTx/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夜秋https://www.docer.com/works?userid=555357443"/>
          <p:cNvSpPr txBox="1"/>
          <p:nvPr>
            <p:custDataLst>
              <p:tags r:id="rId1"/>
            </p:custDataLst>
          </p:nvPr>
        </p:nvSpPr>
        <p:spPr>
          <a:xfrm>
            <a:off x="308956" y="234468"/>
            <a:ext cx="363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+mn-ea"/>
              </a:rPr>
              <a:t>Seller</a:t>
            </a:r>
            <a:endParaRPr lang="en-US" altLang="zh-CN" sz="36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+mn-ea"/>
            </a:endParaRPr>
          </a:p>
        </p:txBody>
      </p:sp>
      <p:sp>
        <p:nvSpPr>
          <p:cNvPr id="7" name="TextBox 11"/>
          <p:cNvSpPr/>
          <p:nvPr>
            <p:custDataLst>
              <p:tags r:id="rId2"/>
            </p:custDataLst>
          </p:nvPr>
        </p:nvSpPr>
        <p:spPr>
          <a:xfrm>
            <a:off x="367591" y="884344"/>
            <a:ext cx="4288155" cy="50141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Role: </a:t>
            </a:r>
            <a:r>
              <a:rPr lang="en-US" altLang="zh-CN" sz="20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selling</a:t>
            </a:r>
            <a:r>
              <a:rPr lang="en-US" altLang="zh-CN" sz="20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 fruit </a:t>
            </a:r>
            <a:r>
              <a:rPr lang="en-US" altLang="zh-CN" sz="2000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to</a:t>
            </a:r>
            <a:r>
              <a:rPr lang="en-US" altLang="zh-CN" sz="20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 us</a:t>
            </a:r>
            <a:endParaRPr lang="zh-CN" altLang="en-US" sz="20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7" r="52631" b="3569"/>
          <a:stretch>
            <a:fillRect/>
          </a:stretch>
        </p:blipFill>
        <p:spPr>
          <a:xfrm>
            <a:off x="3479512" y="452879"/>
            <a:ext cx="5887692" cy="567082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954232" y="2833255"/>
            <a:ext cx="1198420" cy="1173056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箭头: 右 7"/>
          <p:cNvSpPr/>
          <p:nvPr/>
        </p:nvSpPr>
        <p:spPr>
          <a:xfrm rot="10800000">
            <a:off x="2962129" y="3336784"/>
            <a:ext cx="992103" cy="27305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065405" y="3288643"/>
            <a:ext cx="1896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Images of fruits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987309" y="5670297"/>
            <a:ext cx="372533" cy="352426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右 11"/>
          <p:cNvSpPr/>
          <p:nvPr/>
        </p:nvSpPr>
        <p:spPr>
          <a:xfrm rot="10800000">
            <a:off x="2962129" y="5749671"/>
            <a:ext cx="992103" cy="27305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-1150860" y="5280851"/>
            <a:ext cx="41536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	               </a:t>
            </a:r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·Name of fruit</a:t>
            </a:r>
            <a:endParaRPr lang="en-US" altLang="zh-CN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r>
              <a:rPr lang="en-US" altLang="zh-CN" sz="1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		·Seller’s price / kg</a:t>
            </a:r>
            <a:endParaRPr lang="en-US" altLang="zh-CN" sz="1800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cs typeface="HarmonyOS Sans SC Medium" panose="00000600000000000000" charset="-122"/>
              <a:sym typeface="HarmonyOS Sans SC Medium" panose="00000600000000000000" charset="-122"/>
            </a:endParaRPr>
          </a:p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	               ·</a:t>
            </a:r>
            <a:r>
              <a:rPr lang="en-US" altLang="zh-CN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Remaining</a:t>
            </a:r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number</a:t>
            </a:r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 	                 of fruit can be sold</a:t>
            </a:r>
            <a:endParaRPr lang="zh-CN" altLang="en-US" dirty="0"/>
          </a:p>
        </p:txBody>
      </p:sp>
      <p:sp>
        <p:nvSpPr>
          <p:cNvPr id="19" name="箭头: 右 18"/>
          <p:cNvSpPr/>
          <p:nvPr/>
        </p:nvSpPr>
        <p:spPr>
          <a:xfrm>
            <a:off x="7359842" y="5739310"/>
            <a:ext cx="1112213" cy="283412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3959737" y="5576529"/>
            <a:ext cx="777095" cy="49433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8522687" y="5664167"/>
            <a:ext cx="16890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“</a:t>
            </a:r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S</a:t>
            </a:r>
            <a:r>
              <a:rPr lang="en-US" altLang="zh-CN" sz="1800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cs typeface="HarmonyOS Sans SC Medium" panose="00000600000000000000" charset="-122"/>
                <a:sym typeface="HarmonyOS Sans SC Medium" panose="00000600000000000000" charset="-122"/>
              </a:rPr>
              <a:t>ell” button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8250210" y="491784"/>
            <a:ext cx="893790" cy="2728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箭头: 右 27"/>
          <p:cNvSpPr/>
          <p:nvPr/>
        </p:nvSpPr>
        <p:spPr>
          <a:xfrm>
            <a:off x="9144000" y="501020"/>
            <a:ext cx="670585" cy="286118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9750664" y="329720"/>
            <a:ext cx="24413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·the logged in seller</a:t>
            </a:r>
            <a:endParaRPr lang="en-US" altLang="zh-CN" dirty="0">
              <a:solidFill>
                <a:srgbClr val="386F58"/>
              </a:solidFill>
              <a:latin typeface="HarmonyOS Sans SC Medium" panose="00000600000000000000" charset="-122"/>
              <a:ea typeface="HarmonyOS Sans SC Medium" panose="00000600000000000000" charset="-122"/>
              <a:sym typeface="HarmonyOS Sans SC Medium" panose="00000600000000000000" charset="-122"/>
            </a:endParaRPr>
          </a:p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·logging out button</a:t>
            </a:r>
            <a:endParaRPr lang="zh-CN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8250210" y="822212"/>
            <a:ext cx="893790" cy="28611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箭头: 直角上 32"/>
          <p:cNvSpPr/>
          <p:nvPr/>
        </p:nvSpPr>
        <p:spPr>
          <a:xfrm rot="5400000">
            <a:off x="8890765" y="902527"/>
            <a:ext cx="633931" cy="1064010"/>
          </a:xfrm>
          <a:prstGeom prst="bentUpArrow">
            <a:avLst>
              <a:gd name="adj1" fmla="val 22414"/>
              <a:gd name="adj2" fmla="val 14224"/>
              <a:gd name="adj3" fmla="val 25000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9687791" y="1434532"/>
            <a:ext cx="207890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86F58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Cart: lists all the chosen fruit </a:t>
            </a:r>
            <a:r>
              <a:rPr lang="en-US" altLang="zh-CN" dirty="0">
                <a:solidFill>
                  <a:srgbClr val="FF0000"/>
                </a:solidFill>
                <a:latin typeface="HarmonyOS Sans SC Medium" panose="00000600000000000000" charset="-122"/>
                <a:ea typeface="HarmonyOS Sans SC Medium" panose="00000600000000000000" charset="-122"/>
                <a:sym typeface="HarmonyOS Sans SC Medium" panose="00000600000000000000" charset="-122"/>
              </a:rPr>
              <a:t>to be sold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UNIT_PLACING_PICTURE_USER_VIEWPORT" val="{&quot;height&quot;:1660,&quot;width&quot;:5580}"/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UNIT_PLACING_PICTURE_USER_VIEWPORT" val="{&quot;height&quot;:1660,&quot;width&quot;:5580}"/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UNIT_PLACING_PICTURE_USER_VIEWPORT" val="{&quot;height&quot;:1660,&quot;width&quot;:5580}"/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1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1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2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21.xml><?xml version="1.0" encoding="utf-8"?>
<p:tagLst xmlns:p="http://schemas.openxmlformats.org/presentationml/2006/main">
  <p:tag name="KSO_DOCER_TEMPLATE_OPEN_ONCE_MARK" val="1"/>
  <p:tag name="COMMONDATA" val="eyJjb3VudCI6NDksImhkaWQiOiJlYjU3MzUzMDI4ZTM1ODc2NzZjMGViOTQ1MWI2ZTNjMCIsInVzZXJDb3VudCI6MjF9"/>
  <p:tag name="KSO_WPP_MARK_KEY" val="1089a9ec-5ad8-49fe-8a74-659a6332409d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1.xml><?xml version="1.0" encoding="utf-8"?>
<p:tagLst xmlns:p="http://schemas.openxmlformats.org/presentationml/2006/main">
  <p:tag name="KSO_WM_SPECIAL_SOURCE" val="bdnull"/>
</p:tagLst>
</file>

<file path=ppt/tags/tag72.xml><?xml version="1.0" encoding="utf-8"?>
<p:tagLst xmlns:p="http://schemas.openxmlformats.org/presentationml/2006/main">
  <p:tag name="KSO_WM_SPECIAL_SOURCE" val="bdnull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SPECIAL_SOURCE" val="bdnull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2731</Words>
  <Application>WPS 演示</Application>
  <PresentationFormat>宽屏</PresentationFormat>
  <Paragraphs>208</Paragraphs>
  <Slides>22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Arial</vt:lpstr>
      <vt:lpstr>宋体</vt:lpstr>
      <vt:lpstr>Wingdings</vt:lpstr>
      <vt:lpstr>Wingdings</vt:lpstr>
      <vt:lpstr>HarmonyOS Sans SC Medium</vt:lpstr>
      <vt:lpstr>Cambria Math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曹逸玮</dc:creator>
  <cp:lastModifiedBy>丁书萱</cp:lastModifiedBy>
  <cp:revision>274</cp:revision>
  <dcterms:created xsi:type="dcterms:W3CDTF">2019-06-19T02:08:00Z</dcterms:created>
  <dcterms:modified xsi:type="dcterms:W3CDTF">2023-05-23T05:40:59Z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2052-11.1.0.14036</vt:lpwstr>
  </property>
  <property fmtid="{D5CDD505-2E9C-101B-9397-08002B2CF9AE}" pid="3" name="ICV">
    <vt:lpwstr>1F24CD6DA3A04FA1BD735FC25B207DFD_12</vt:lpwstr>
  </property>
  <property fmtid="{D5CDD505-2E9C-101B-9397-08002B2CF9AE}" pid="4" name="KSOTemplateUUID">
    <vt:lpwstr>v1.0_mb_17u0Xu6kHtH+/HgFqPZo4A==</vt:lpwstr>
  </property>
</Properties>
</file>